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6" d="100"/>
          <a:sy n="96" d="100"/>
        </p:scale>
        <p:origin x="988" y="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Navigating Sustainability in Asia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Ultra‑Compressed Executive Briefing</a:t>
            </a:r>
          </a:p>
          <a:p>
            <a:r>
              <a:t>Board • C‑Suite • Investors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What Leaders Should Do Differently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Treat sustainability as strategy</a:t>
            </a:r>
          </a:p>
          <a:p>
            <a:r>
              <a:t>Invest in execution capability</a:t>
            </a:r>
          </a:p>
          <a:p>
            <a:r>
              <a:t>Align with governance reality</a:t>
            </a:r>
          </a:p>
          <a:p>
            <a:r>
              <a:t>Build resilience, not rhetoric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Decision Checklist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dirty="0"/>
              <a:t>Who holds decision power</a:t>
            </a:r>
            <a:r>
              <a:rPr lang="en-GB" dirty="0"/>
              <a:t>?</a:t>
            </a:r>
            <a:endParaRPr dirty="0"/>
          </a:p>
          <a:p>
            <a:r>
              <a:rPr dirty="0"/>
              <a:t>What incentives dominate</a:t>
            </a:r>
            <a:r>
              <a:rPr lang="en-GB" dirty="0"/>
              <a:t>?</a:t>
            </a:r>
            <a:endParaRPr dirty="0"/>
          </a:p>
          <a:p>
            <a:r>
              <a:rPr dirty="0"/>
              <a:t>Where execution binds</a:t>
            </a:r>
            <a:r>
              <a:rPr lang="en-GB" dirty="0"/>
              <a:t>?</a:t>
            </a:r>
            <a:endParaRPr dirty="0"/>
          </a:p>
          <a:p>
            <a:r>
              <a:rPr dirty="0"/>
              <a:t>How predictable regulation is</a:t>
            </a:r>
            <a:r>
              <a:rPr lang="en-GB" dirty="0"/>
              <a:t>?</a:t>
            </a:r>
            <a:endParaRPr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Key Takeaways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Sustainability is a leadership challenge</a:t>
            </a:r>
          </a:p>
          <a:p>
            <a:r>
              <a:t>Governance enables progress</a:t>
            </a:r>
          </a:p>
          <a:p>
            <a:r>
              <a:t>Execution beats aspiration</a:t>
            </a:r>
          </a:p>
          <a:p>
            <a:r>
              <a:t>Context determines outcomes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Why Asia Matters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Asia drives global growth, emissions, and supply chains</a:t>
            </a:r>
          </a:p>
          <a:p>
            <a:r>
              <a:t>Sustainability risks are concentrated in Asia</a:t>
            </a:r>
          </a:p>
          <a:p>
            <a:r>
              <a:t>Capital markets differ structurally from the West</a:t>
            </a:r>
          </a:p>
          <a:p>
            <a:r>
              <a:t>Institutions and power shape outcomes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Asia Is Structurally Different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Wide diversity across markets</a:t>
            </a:r>
          </a:p>
          <a:p>
            <a:r>
              <a:t>Concentrated ownership is common</a:t>
            </a:r>
          </a:p>
          <a:p>
            <a:r>
              <a:t>State influence remains strong</a:t>
            </a:r>
          </a:p>
          <a:p>
            <a:r>
              <a:t>One‑size ESG playbooks fail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What ESG Really Means in Asia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Primarily about execution, not disclosure</a:t>
            </a:r>
          </a:p>
          <a:p>
            <a:r>
              <a:t>Environmental risk is operational risk</a:t>
            </a:r>
          </a:p>
          <a:p>
            <a:r>
              <a:t>Social risk sits in supply chains</a:t>
            </a:r>
          </a:p>
          <a:p>
            <a:r>
              <a:t>Governance binds outcomes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Power and Institutions Drive Outcomes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Governments and controllers dominate decisions</a:t>
            </a:r>
          </a:p>
          <a:p>
            <a:r>
              <a:t>Markets are not always the disciplinarian</a:t>
            </a:r>
          </a:p>
          <a:p>
            <a:r>
              <a:t>Alignment accelerates progress</a:t>
            </a:r>
          </a:p>
          <a:p>
            <a:r>
              <a:t>Understanding power is essential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Investor Reality Check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Downside risk comes first</a:t>
            </a:r>
          </a:p>
          <a:p>
            <a:r>
              <a:t>Governance is the primary filter</a:t>
            </a:r>
          </a:p>
          <a:p>
            <a:r>
              <a:t>Policy and regulatory risk are priced</a:t>
            </a:r>
          </a:p>
          <a:p>
            <a:r>
              <a:t>Track record matters more than targets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Boards and Management Matter Most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Boards own long‑term sustainability risk</a:t>
            </a:r>
          </a:p>
          <a:p>
            <a:r>
              <a:t>Execution capability determines credibility</a:t>
            </a:r>
          </a:p>
          <a:p>
            <a:r>
              <a:t>Incentives must align with strategy</a:t>
            </a:r>
          </a:p>
          <a:p>
            <a:r>
              <a:t>Symbolic oversight fails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Case Insight: What Works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BYD: sustainability as growth strategy</a:t>
            </a:r>
          </a:p>
          <a:p>
            <a:r>
              <a:t>TSMC: resilience over efficiency</a:t>
            </a:r>
          </a:p>
          <a:p>
            <a:r>
              <a:t>SK hynix: stewardship‑driven reform</a:t>
            </a:r>
          </a:p>
          <a:p>
            <a:r>
              <a:t>ASEAN: hidden supply‑chain risk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China: Lessons for Developing Asia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Policy alignment mobilises capital</a:t>
            </a:r>
          </a:p>
          <a:p>
            <a:r>
              <a:t>Over‑intervention undermines confidence</a:t>
            </a:r>
          </a:p>
          <a:p>
            <a:r>
              <a:t>Governance and enforcement matter</a:t>
            </a:r>
          </a:p>
          <a:p>
            <a:r>
              <a:t>Lessons extend beyond China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277</Words>
  <Application>Microsoft Office PowerPoint</Application>
  <PresentationFormat>On-screen Show (4:3)</PresentationFormat>
  <Paragraphs>58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Office Theme</vt:lpstr>
      <vt:lpstr>Navigating Sustainability in Asia</vt:lpstr>
      <vt:lpstr>Why Asia Matters</vt:lpstr>
      <vt:lpstr>Asia Is Structurally Different</vt:lpstr>
      <vt:lpstr>What ESG Really Means in Asia</vt:lpstr>
      <vt:lpstr>Power and Institutions Drive Outcomes</vt:lpstr>
      <vt:lpstr>Investor Reality Check</vt:lpstr>
      <vt:lpstr>Boards and Management Matter Most</vt:lpstr>
      <vt:lpstr>Case Insight: What Works</vt:lpstr>
      <vt:lpstr>China: Lessons for Developing Asia</vt:lpstr>
      <vt:lpstr>What Leaders Should Do Differently</vt:lpstr>
      <vt:lpstr>Decision Checklist</vt:lpstr>
      <vt:lpstr>Key Takeaways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Nana</cp:lastModifiedBy>
  <cp:revision>2</cp:revision>
  <dcterms:created xsi:type="dcterms:W3CDTF">2013-01-27T09:14:16Z</dcterms:created>
  <dcterms:modified xsi:type="dcterms:W3CDTF">2026-01-09T01:38:59Z</dcterms:modified>
  <cp:category/>
</cp:coreProperties>
</file>